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9" r:id="rId3"/>
    <p:sldId id="260" r:id="rId4"/>
    <p:sldId id="262" r:id="rId5"/>
    <p:sldId id="261" r:id="rId6"/>
    <p:sldId id="263" r:id="rId7"/>
    <p:sldId id="264" r:id="rId8"/>
    <p:sldId id="265" r:id="rId9"/>
    <p:sldId id="26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94660"/>
  </p:normalViewPr>
  <p:slideViewPr>
    <p:cSldViewPr snapToGrid="0">
      <p:cViewPr varScale="1">
        <p:scale>
          <a:sx n="81" d="100"/>
          <a:sy n="81" d="100"/>
        </p:scale>
        <p:origin x="74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0F9AED-4524-47EF-8943-7FA43CDD5AE8}" type="datetimeFigureOut">
              <a:rPr lang="en-IN" smtClean="0"/>
              <a:t>25-04-2020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CEFCAA-CC69-4CF7-A347-852E46BAE36C}" type="slidenum">
              <a:rPr lang="en-IN" smtClean="0"/>
              <a:t>‹#›</a:t>
            </a:fld>
            <a:endParaRPr lang="en-IN"/>
          </a:p>
        </p:txBody>
      </p:sp>
    </p:spTree>
    <p:extLst>
      <p:ext uri="{BB962C8B-B14F-4D97-AF65-F5344CB8AC3E}">
        <p14:creationId xmlns:p14="http://schemas.microsoft.com/office/powerpoint/2010/main" val="34095664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F8FAB-FBC8-44E0-8C6E-CCE891EE8EC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80A442B-8E2C-4981-B014-F5EDDD3BCEF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5CA4280-8ED9-4571-8A74-FFA90466E18E}"/>
              </a:ext>
            </a:extLst>
          </p:cNvPr>
          <p:cNvSpPr>
            <a:spLocks noGrp="1"/>
          </p:cNvSpPr>
          <p:nvPr>
            <p:ph type="dt" sz="half" idx="10"/>
          </p:nvPr>
        </p:nvSpPr>
        <p:spPr/>
        <p:txBody>
          <a:bodyPr/>
          <a:lstStyle/>
          <a:p>
            <a:fld id="{C0725258-0831-43A0-B3D5-305486C9EC59}" type="datetimeFigureOut">
              <a:rPr lang="en-IN" smtClean="0"/>
              <a:t>25-04-2020</a:t>
            </a:fld>
            <a:endParaRPr lang="en-IN"/>
          </a:p>
        </p:txBody>
      </p:sp>
      <p:sp>
        <p:nvSpPr>
          <p:cNvPr id="5" name="Footer Placeholder 4">
            <a:extLst>
              <a:ext uri="{FF2B5EF4-FFF2-40B4-BE49-F238E27FC236}">
                <a16:creationId xmlns:a16="http://schemas.microsoft.com/office/drawing/2014/main" id="{CE2E9F83-ADED-46C6-982C-61F27EF6081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A692350-6EFA-4EF0-B39A-8E00434DFC0F}"/>
              </a:ext>
            </a:extLst>
          </p:cNvPr>
          <p:cNvSpPr>
            <a:spLocks noGrp="1"/>
          </p:cNvSpPr>
          <p:nvPr>
            <p:ph type="sldNum" sz="quarter" idx="12"/>
          </p:nvPr>
        </p:nvSpPr>
        <p:spPr/>
        <p:txBody>
          <a:bodyPr/>
          <a:lstStyle/>
          <a:p>
            <a:fld id="{EAB21474-ED19-4AAE-B47E-9798F61AFB21}" type="slidenum">
              <a:rPr lang="en-IN" smtClean="0"/>
              <a:t>‹#›</a:t>
            </a:fld>
            <a:endParaRPr lang="en-IN"/>
          </a:p>
        </p:txBody>
      </p:sp>
    </p:spTree>
    <p:extLst>
      <p:ext uri="{BB962C8B-B14F-4D97-AF65-F5344CB8AC3E}">
        <p14:creationId xmlns:p14="http://schemas.microsoft.com/office/powerpoint/2010/main" val="3030739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8559B-0A6F-4545-90DE-F444AE5C8BE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D71AD00-A942-4FB7-ABAA-3F25B52E316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A9EAE6B-3218-464E-9C5A-013F46F81540}"/>
              </a:ext>
            </a:extLst>
          </p:cNvPr>
          <p:cNvSpPr>
            <a:spLocks noGrp="1"/>
          </p:cNvSpPr>
          <p:nvPr>
            <p:ph type="dt" sz="half" idx="10"/>
          </p:nvPr>
        </p:nvSpPr>
        <p:spPr/>
        <p:txBody>
          <a:bodyPr/>
          <a:lstStyle/>
          <a:p>
            <a:fld id="{C0725258-0831-43A0-B3D5-305486C9EC59}" type="datetimeFigureOut">
              <a:rPr lang="en-IN" smtClean="0"/>
              <a:t>25-04-2020</a:t>
            </a:fld>
            <a:endParaRPr lang="en-IN"/>
          </a:p>
        </p:txBody>
      </p:sp>
      <p:sp>
        <p:nvSpPr>
          <p:cNvPr id="5" name="Footer Placeholder 4">
            <a:extLst>
              <a:ext uri="{FF2B5EF4-FFF2-40B4-BE49-F238E27FC236}">
                <a16:creationId xmlns:a16="http://schemas.microsoft.com/office/drawing/2014/main" id="{9DDEBE67-EE0F-4693-B041-8B0A9CFFB39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683F9B8-CE50-4F54-9904-6B8D725C9CED}"/>
              </a:ext>
            </a:extLst>
          </p:cNvPr>
          <p:cNvSpPr>
            <a:spLocks noGrp="1"/>
          </p:cNvSpPr>
          <p:nvPr>
            <p:ph type="sldNum" sz="quarter" idx="12"/>
          </p:nvPr>
        </p:nvSpPr>
        <p:spPr/>
        <p:txBody>
          <a:bodyPr/>
          <a:lstStyle/>
          <a:p>
            <a:fld id="{EAB21474-ED19-4AAE-B47E-9798F61AFB21}" type="slidenum">
              <a:rPr lang="en-IN" smtClean="0"/>
              <a:t>‹#›</a:t>
            </a:fld>
            <a:endParaRPr lang="en-IN"/>
          </a:p>
        </p:txBody>
      </p:sp>
    </p:spTree>
    <p:extLst>
      <p:ext uri="{BB962C8B-B14F-4D97-AF65-F5344CB8AC3E}">
        <p14:creationId xmlns:p14="http://schemas.microsoft.com/office/powerpoint/2010/main" val="3487729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B12625-40E4-4DD1-9B66-D4EC736A5A5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79E9EC2-9336-40C9-AC14-8EF8F8478A6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0C59F24-5D4B-4CBB-A161-972C97DB0451}"/>
              </a:ext>
            </a:extLst>
          </p:cNvPr>
          <p:cNvSpPr>
            <a:spLocks noGrp="1"/>
          </p:cNvSpPr>
          <p:nvPr>
            <p:ph type="dt" sz="half" idx="10"/>
          </p:nvPr>
        </p:nvSpPr>
        <p:spPr/>
        <p:txBody>
          <a:bodyPr/>
          <a:lstStyle/>
          <a:p>
            <a:fld id="{C0725258-0831-43A0-B3D5-305486C9EC59}" type="datetimeFigureOut">
              <a:rPr lang="en-IN" smtClean="0"/>
              <a:t>25-04-2020</a:t>
            </a:fld>
            <a:endParaRPr lang="en-IN"/>
          </a:p>
        </p:txBody>
      </p:sp>
      <p:sp>
        <p:nvSpPr>
          <p:cNvPr id="5" name="Footer Placeholder 4">
            <a:extLst>
              <a:ext uri="{FF2B5EF4-FFF2-40B4-BE49-F238E27FC236}">
                <a16:creationId xmlns:a16="http://schemas.microsoft.com/office/drawing/2014/main" id="{EB73791B-D6DB-4423-9EDC-5B847506E51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608EB5B-08E6-4F1C-BE52-198B7181B6BC}"/>
              </a:ext>
            </a:extLst>
          </p:cNvPr>
          <p:cNvSpPr>
            <a:spLocks noGrp="1"/>
          </p:cNvSpPr>
          <p:nvPr>
            <p:ph type="sldNum" sz="quarter" idx="12"/>
          </p:nvPr>
        </p:nvSpPr>
        <p:spPr/>
        <p:txBody>
          <a:bodyPr/>
          <a:lstStyle/>
          <a:p>
            <a:fld id="{EAB21474-ED19-4AAE-B47E-9798F61AFB21}" type="slidenum">
              <a:rPr lang="en-IN" smtClean="0"/>
              <a:t>‹#›</a:t>
            </a:fld>
            <a:endParaRPr lang="en-IN"/>
          </a:p>
        </p:txBody>
      </p:sp>
    </p:spTree>
    <p:extLst>
      <p:ext uri="{BB962C8B-B14F-4D97-AF65-F5344CB8AC3E}">
        <p14:creationId xmlns:p14="http://schemas.microsoft.com/office/powerpoint/2010/main" val="13944434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0BAF1-ECD6-4654-AC51-744C62EEEC8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7979A8F-167F-433B-B9E7-34C4625E2A7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B558A9E-5A19-4102-B3DE-1EFB74625522}"/>
              </a:ext>
            </a:extLst>
          </p:cNvPr>
          <p:cNvSpPr>
            <a:spLocks noGrp="1"/>
          </p:cNvSpPr>
          <p:nvPr>
            <p:ph type="dt" sz="half" idx="10"/>
          </p:nvPr>
        </p:nvSpPr>
        <p:spPr/>
        <p:txBody>
          <a:bodyPr/>
          <a:lstStyle/>
          <a:p>
            <a:fld id="{C0725258-0831-43A0-B3D5-305486C9EC59}" type="datetimeFigureOut">
              <a:rPr lang="en-IN" smtClean="0"/>
              <a:t>25-04-2020</a:t>
            </a:fld>
            <a:endParaRPr lang="en-IN"/>
          </a:p>
        </p:txBody>
      </p:sp>
      <p:sp>
        <p:nvSpPr>
          <p:cNvPr id="5" name="Footer Placeholder 4">
            <a:extLst>
              <a:ext uri="{FF2B5EF4-FFF2-40B4-BE49-F238E27FC236}">
                <a16:creationId xmlns:a16="http://schemas.microsoft.com/office/drawing/2014/main" id="{6359D113-FA04-4C04-BA84-77FCEECB1A4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8C6D1AE-7BA6-4EDB-9950-F933828FF725}"/>
              </a:ext>
            </a:extLst>
          </p:cNvPr>
          <p:cNvSpPr>
            <a:spLocks noGrp="1"/>
          </p:cNvSpPr>
          <p:nvPr>
            <p:ph type="sldNum" sz="quarter" idx="12"/>
          </p:nvPr>
        </p:nvSpPr>
        <p:spPr/>
        <p:txBody>
          <a:bodyPr/>
          <a:lstStyle/>
          <a:p>
            <a:fld id="{EAB21474-ED19-4AAE-B47E-9798F61AFB21}" type="slidenum">
              <a:rPr lang="en-IN" smtClean="0"/>
              <a:t>‹#›</a:t>
            </a:fld>
            <a:endParaRPr lang="en-IN"/>
          </a:p>
        </p:txBody>
      </p:sp>
    </p:spTree>
    <p:extLst>
      <p:ext uri="{BB962C8B-B14F-4D97-AF65-F5344CB8AC3E}">
        <p14:creationId xmlns:p14="http://schemas.microsoft.com/office/powerpoint/2010/main" val="33319216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9DB00B-3358-41CF-87BB-B4571DF455D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FD5D336-723C-4969-AED1-4F71F1449C8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4077794-EC90-42B7-89E5-62F3CA3C7EC7}"/>
              </a:ext>
            </a:extLst>
          </p:cNvPr>
          <p:cNvSpPr>
            <a:spLocks noGrp="1"/>
          </p:cNvSpPr>
          <p:nvPr>
            <p:ph type="dt" sz="half" idx="10"/>
          </p:nvPr>
        </p:nvSpPr>
        <p:spPr/>
        <p:txBody>
          <a:bodyPr/>
          <a:lstStyle/>
          <a:p>
            <a:fld id="{C0725258-0831-43A0-B3D5-305486C9EC59}" type="datetimeFigureOut">
              <a:rPr lang="en-IN" smtClean="0"/>
              <a:t>25-04-2020</a:t>
            </a:fld>
            <a:endParaRPr lang="en-IN"/>
          </a:p>
        </p:txBody>
      </p:sp>
      <p:sp>
        <p:nvSpPr>
          <p:cNvPr id="5" name="Footer Placeholder 4">
            <a:extLst>
              <a:ext uri="{FF2B5EF4-FFF2-40B4-BE49-F238E27FC236}">
                <a16:creationId xmlns:a16="http://schemas.microsoft.com/office/drawing/2014/main" id="{D206E807-D941-4C8C-8C3F-BA94AFF294D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C3EF222-0968-47B0-83A7-6DB1A6ACB157}"/>
              </a:ext>
            </a:extLst>
          </p:cNvPr>
          <p:cNvSpPr>
            <a:spLocks noGrp="1"/>
          </p:cNvSpPr>
          <p:nvPr>
            <p:ph type="sldNum" sz="quarter" idx="12"/>
          </p:nvPr>
        </p:nvSpPr>
        <p:spPr/>
        <p:txBody>
          <a:bodyPr/>
          <a:lstStyle/>
          <a:p>
            <a:fld id="{EAB21474-ED19-4AAE-B47E-9798F61AFB21}" type="slidenum">
              <a:rPr lang="en-IN" smtClean="0"/>
              <a:t>‹#›</a:t>
            </a:fld>
            <a:endParaRPr lang="en-IN"/>
          </a:p>
        </p:txBody>
      </p:sp>
    </p:spTree>
    <p:extLst>
      <p:ext uri="{BB962C8B-B14F-4D97-AF65-F5344CB8AC3E}">
        <p14:creationId xmlns:p14="http://schemas.microsoft.com/office/powerpoint/2010/main" val="23384507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63EB2-E3F4-450B-AA1C-830654BA476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ECA9E45-6BE7-475E-B050-AC1723C6927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4A3919D-6C56-44F9-8906-5127D1E7EAB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E13254C-545C-445D-9695-9952FEDB1F97}"/>
              </a:ext>
            </a:extLst>
          </p:cNvPr>
          <p:cNvSpPr>
            <a:spLocks noGrp="1"/>
          </p:cNvSpPr>
          <p:nvPr>
            <p:ph type="dt" sz="half" idx="10"/>
          </p:nvPr>
        </p:nvSpPr>
        <p:spPr/>
        <p:txBody>
          <a:bodyPr/>
          <a:lstStyle/>
          <a:p>
            <a:fld id="{C0725258-0831-43A0-B3D5-305486C9EC59}" type="datetimeFigureOut">
              <a:rPr lang="en-IN" smtClean="0"/>
              <a:t>25-04-2020</a:t>
            </a:fld>
            <a:endParaRPr lang="en-IN"/>
          </a:p>
        </p:txBody>
      </p:sp>
      <p:sp>
        <p:nvSpPr>
          <p:cNvPr id="6" name="Footer Placeholder 5">
            <a:extLst>
              <a:ext uri="{FF2B5EF4-FFF2-40B4-BE49-F238E27FC236}">
                <a16:creationId xmlns:a16="http://schemas.microsoft.com/office/drawing/2014/main" id="{D6705D96-5BFC-44B3-BC86-0AA9E1A2782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B23F9DC-280F-4C23-9407-EAC94BD95143}"/>
              </a:ext>
            </a:extLst>
          </p:cNvPr>
          <p:cNvSpPr>
            <a:spLocks noGrp="1"/>
          </p:cNvSpPr>
          <p:nvPr>
            <p:ph type="sldNum" sz="quarter" idx="12"/>
          </p:nvPr>
        </p:nvSpPr>
        <p:spPr/>
        <p:txBody>
          <a:bodyPr/>
          <a:lstStyle/>
          <a:p>
            <a:fld id="{EAB21474-ED19-4AAE-B47E-9798F61AFB21}" type="slidenum">
              <a:rPr lang="en-IN" smtClean="0"/>
              <a:t>‹#›</a:t>
            </a:fld>
            <a:endParaRPr lang="en-IN"/>
          </a:p>
        </p:txBody>
      </p:sp>
    </p:spTree>
    <p:extLst>
      <p:ext uri="{BB962C8B-B14F-4D97-AF65-F5344CB8AC3E}">
        <p14:creationId xmlns:p14="http://schemas.microsoft.com/office/powerpoint/2010/main" val="10465886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444C8-85B1-4A35-9C92-B0D6FB6CDB8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6A54A04-FFDE-4B08-851C-AEFC5DF0B66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CE4248D-1EA6-47B3-9DB8-E33AB353331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83A970D-BA1A-4517-89AC-140109324D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F5713A2-6780-4FA9-861E-4F0A9ADC31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3B4B711-72BB-45AC-90D3-325A5F610881}"/>
              </a:ext>
            </a:extLst>
          </p:cNvPr>
          <p:cNvSpPr>
            <a:spLocks noGrp="1"/>
          </p:cNvSpPr>
          <p:nvPr>
            <p:ph type="dt" sz="half" idx="10"/>
          </p:nvPr>
        </p:nvSpPr>
        <p:spPr/>
        <p:txBody>
          <a:bodyPr/>
          <a:lstStyle/>
          <a:p>
            <a:fld id="{C0725258-0831-43A0-B3D5-305486C9EC59}" type="datetimeFigureOut">
              <a:rPr lang="en-IN" smtClean="0"/>
              <a:t>25-04-2020</a:t>
            </a:fld>
            <a:endParaRPr lang="en-IN"/>
          </a:p>
        </p:txBody>
      </p:sp>
      <p:sp>
        <p:nvSpPr>
          <p:cNvPr id="8" name="Footer Placeholder 7">
            <a:extLst>
              <a:ext uri="{FF2B5EF4-FFF2-40B4-BE49-F238E27FC236}">
                <a16:creationId xmlns:a16="http://schemas.microsoft.com/office/drawing/2014/main" id="{7944CD79-A401-4CEE-82DE-7E462B33F5B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95831E0-408E-4946-9A73-71862914F3E2}"/>
              </a:ext>
            </a:extLst>
          </p:cNvPr>
          <p:cNvSpPr>
            <a:spLocks noGrp="1"/>
          </p:cNvSpPr>
          <p:nvPr>
            <p:ph type="sldNum" sz="quarter" idx="12"/>
          </p:nvPr>
        </p:nvSpPr>
        <p:spPr/>
        <p:txBody>
          <a:bodyPr/>
          <a:lstStyle/>
          <a:p>
            <a:fld id="{EAB21474-ED19-4AAE-B47E-9798F61AFB21}" type="slidenum">
              <a:rPr lang="en-IN" smtClean="0"/>
              <a:t>‹#›</a:t>
            </a:fld>
            <a:endParaRPr lang="en-IN"/>
          </a:p>
        </p:txBody>
      </p:sp>
    </p:spTree>
    <p:extLst>
      <p:ext uri="{BB962C8B-B14F-4D97-AF65-F5344CB8AC3E}">
        <p14:creationId xmlns:p14="http://schemas.microsoft.com/office/powerpoint/2010/main" val="3173706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37985-36A5-47D4-8D48-B2ED6462714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E806A78-D962-41A7-9AAC-E3C01AEA888B}"/>
              </a:ext>
            </a:extLst>
          </p:cNvPr>
          <p:cNvSpPr>
            <a:spLocks noGrp="1"/>
          </p:cNvSpPr>
          <p:nvPr>
            <p:ph type="dt" sz="half" idx="10"/>
          </p:nvPr>
        </p:nvSpPr>
        <p:spPr/>
        <p:txBody>
          <a:bodyPr/>
          <a:lstStyle/>
          <a:p>
            <a:fld id="{C0725258-0831-43A0-B3D5-305486C9EC59}" type="datetimeFigureOut">
              <a:rPr lang="en-IN" smtClean="0"/>
              <a:t>25-04-2020</a:t>
            </a:fld>
            <a:endParaRPr lang="en-IN"/>
          </a:p>
        </p:txBody>
      </p:sp>
      <p:sp>
        <p:nvSpPr>
          <p:cNvPr id="4" name="Footer Placeholder 3">
            <a:extLst>
              <a:ext uri="{FF2B5EF4-FFF2-40B4-BE49-F238E27FC236}">
                <a16:creationId xmlns:a16="http://schemas.microsoft.com/office/drawing/2014/main" id="{6D41E51C-52BF-4B17-8CBC-7F34FCA0ECA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55E3F78-F9C6-4E8F-AB11-353E95BBFF7F}"/>
              </a:ext>
            </a:extLst>
          </p:cNvPr>
          <p:cNvSpPr>
            <a:spLocks noGrp="1"/>
          </p:cNvSpPr>
          <p:nvPr>
            <p:ph type="sldNum" sz="quarter" idx="12"/>
          </p:nvPr>
        </p:nvSpPr>
        <p:spPr/>
        <p:txBody>
          <a:bodyPr/>
          <a:lstStyle/>
          <a:p>
            <a:fld id="{EAB21474-ED19-4AAE-B47E-9798F61AFB21}" type="slidenum">
              <a:rPr lang="en-IN" smtClean="0"/>
              <a:t>‹#›</a:t>
            </a:fld>
            <a:endParaRPr lang="en-IN"/>
          </a:p>
        </p:txBody>
      </p:sp>
    </p:spTree>
    <p:extLst>
      <p:ext uri="{BB962C8B-B14F-4D97-AF65-F5344CB8AC3E}">
        <p14:creationId xmlns:p14="http://schemas.microsoft.com/office/powerpoint/2010/main" val="8424327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85D57D-9EFD-4CA4-9DE9-E538C458B8A1}"/>
              </a:ext>
            </a:extLst>
          </p:cNvPr>
          <p:cNvSpPr>
            <a:spLocks noGrp="1"/>
          </p:cNvSpPr>
          <p:nvPr>
            <p:ph type="dt" sz="half" idx="10"/>
          </p:nvPr>
        </p:nvSpPr>
        <p:spPr/>
        <p:txBody>
          <a:bodyPr/>
          <a:lstStyle/>
          <a:p>
            <a:fld id="{C0725258-0831-43A0-B3D5-305486C9EC59}" type="datetimeFigureOut">
              <a:rPr lang="en-IN" smtClean="0"/>
              <a:t>25-04-2020</a:t>
            </a:fld>
            <a:endParaRPr lang="en-IN"/>
          </a:p>
        </p:txBody>
      </p:sp>
      <p:sp>
        <p:nvSpPr>
          <p:cNvPr id="3" name="Footer Placeholder 2">
            <a:extLst>
              <a:ext uri="{FF2B5EF4-FFF2-40B4-BE49-F238E27FC236}">
                <a16:creationId xmlns:a16="http://schemas.microsoft.com/office/drawing/2014/main" id="{53923B1E-24BD-499E-BF07-B5CEDEFC651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F693EFB-D547-4149-B309-2BD914559DFD}"/>
              </a:ext>
            </a:extLst>
          </p:cNvPr>
          <p:cNvSpPr>
            <a:spLocks noGrp="1"/>
          </p:cNvSpPr>
          <p:nvPr>
            <p:ph type="sldNum" sz="quarter" idx="12"/>
          </p:nvPr>
        </p:nvSpPr>
        <p:spPr/>
        <p:txBody>
          <a:bodyPr/>
          <a:lstStyle/>
          <a:p>
            <a:fld id="{EAB21474-ED19-4AAE-B47E-9798F61AFB21}" type="slidenum">
              <a:rPr lang="en-IN" smtClean="0"/>
              <a:t>‹#›</a:t>
            </a:fld>
            <a:endParaRPr lang="en-IN"/>
          </a:p>
        </p:txBody>
      </p:sp>
    </p:spTree>
    <p:extLst>
      <p:ext uri="{BB962C8B-B14F-4D97-AF65-F5344CB8AC3E}">
        <p14:creationId xmlns:p14="http://schemas.microsoft.com/office/powerpoint/2010/main" val="39818295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14A6E-FF27-4224-B002-789CF05B584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A698917-C695-4EA1-9325-5DFE33CF4F0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8614097-C75A-41F4-99B7-53F8AC2EF2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1F966A2-0196-477A-8500-1B875FEBA444}"/>
              </a:ext>
            </a:extLst>
          </p:cNvPr>
          <p:cNvSpPr>
            <a:spLocks noGrp="1"/>
          </p:cNvSpPr>
          <p:nvPr>
            <p:ph type="dt" sz="half" idx="10"/>
          </p:nvPr>
        </p:nvSpPr>
        <p:spPr/>
        <p:txBody>
          <a:bodyPr/>
          <a:lstStyle/>
          <a:p>
            <a:fld id="{C0725258-0831-43A0-B3D5-305486C9EC59}" type="datetimeFigureOut">
              <a:rPr lang="en-IN" smtClean="0"/>
              <a:t>25-04-2020</a:t>
            </a:fld>
            <a:endParaRPr lang="en-IN"/>
          </a:p>
        </p:txBody>
      </p:sp>
      <p:sp>
        <p:nvSpPr>
          <p:cNvPr id="6" name="Footer Placeholder 5">
            <a:extLst>
              <a:ext uri="{FF2B5EF4-FFF2-40B4-BE49-F238E27FC236}">
                <a16:creationId xmlns:a16="http://schemas.microsoft.com/office/drawing/2014/main" id="{72C07663-8BD9-4901-A511-B3B11182D37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7EE7983-01B3-4D0A-BE92-96C159FE2FD1}"/>
              </a:ext>
            </a:extLst>
          </p:cNvPr>
          <p:cNvSpPr>
            <a:spLocks noGrp="1"/>
          </p:cNvSpPr>
          <p:nvPr>
            <p:ph type="sldNum" sz="quarter" idx="12"/>
          </p:nvPr>
        </p:nvSpPr>
        <p:spPr/>
        <p:txBody>
          <a:bodyPr/>
          <a:lstStyle/>
          <a:p>
            <a:fld id="{EAB21474-ED19-4AAE-B47E-9798F61AFB21}" type="slidenum">
              <a:rPr lang="en-IN" smtClean="0"/>
              <a:t>‹#›</a:t>
            </a:fld>
            <a:endParaRPr lang="en-IN"/>
          </a:p>
        </p:txBody>
      </p:sp>
    </p:spTree>
    <p:extLst>
      <p:ext uri="{BB962C8B-B14F-4D97-AF65-F5344CB8AC3E}">
        <p14:creationId xmlns:p14="http://schemas.microsoft.com/office/powerpoint/2010/main" val="26596736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D6AC5-D48C-438C-930C-3D0CA35E9E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E40B088-663B-4A4A-BF81-D74E7BFFAE2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A1205FA-1A82-46D0-B4A6-A77F2A262F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8F1F10-C009-425D-9CC4-2F960B040E61}"/>
              </a:ext>
            </a:extLst>
          </p:cNvPr>
          <p:cNvSpPr>
            <a:spLocks noGrp="1"/>
          </p:cNvSpPr>
          <p:nvPr>
            <p:ph type="dt" sz="half" idx="10"/>
          </p:nvPr>
        </p:nvSpPr>
        <p:spPr/>
        <p:txBody>
          <a:bodyPr/>
          <a:lstStyle/>
          <a:p>
            <a:fld id="{C0725258-0831-43A0-B3D5-305486C9EC59}" type="datetimeFigureOut">
              <a:rPr lang="en-IN" smtClean="0"/>
              <a:t>25-04-2020</a:t>
            </a:fld>
            <a:endParaRPr lang="en-IN"/>
          </a:p>
        </p:txBody>
      </p:sp>
      <p:sp>
        <p:nvSpPr>
          <p:cNvPr id="6" name="Footer Placeholder 5">
            <a:extLst>
              <a:ext uri="{FF2B5EF4-FFF2-40B4-BE49-F238E27FC236}">
                <a16:creationId xmlns:a16="http://schemas.microsoft.com/office/drawing/2014/main" id="{CD5512A3-3296-4C93-8DFF-4FEB3662F9A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7A40E36-6F85-4EA1-B538-D846FC54BCC0}"/>
              </a:ext>
            </a:extLst>
          </p:cNvPr>
          <p:cNvSpPr>
            <a:spLocks noGrp="1"/>
          </p:cNvSpPr>
          <p:nvPr>
            <p:ph type="sldNum" sz="quarter" idx="12"/>
          </p:nvPr>
        </p:nvSpPr>
        <p:spPr/>
        <p:txBody>
          <a:bodyPr/>
          <a:lstStyle/>
          <a:p>
            <a:fld id="{EAB21474-ED19-4AAE-B47E-9798F61AFB21}" type="slidenum">
              <a:rPr lang="en-IN" smtClean="0"/>
              <a:t>‹#›</a:t>
            </a:fld>
            <a:endParaRPr lang="en-IN"/>
          </a:p>
        </p:txBody>
      </p:sp>
    </p:spTree>
    <p:extLst>
      <p:ext uri="{BB962C8B-B14F-4D97-AF65-F5344CB8AC3E}">
        <p14:creationId xmlns:p14="http://schemas.microsoft.com/office/powerpoint/2010/main" val="38008994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3DBE286-A794-40C0-85E3-B4CCE5486B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913FE0F-63BE-469B-B32B-20ECA930CFB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D5EFE13-86BE-45AD-ADC4-5D0EC603130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725258-0831-43A0-B3D5-305486C9EC59}" type="datetimeFigureOut">
              <a:rPr lang="en-IN" smtClean="0"/>
              <a:t>25-04-2020</a:t>
            </a:fld>
            <a:endParaRPr lang="en-IN"/>
          </a:p>
        </p:txBody>
      </p:sp>
      <p:sp>
        <p:nvSpPr>
          <p:cNvPr id="5" name="Footer Placeholder 4">
            <a:extLst>
              <a:ext uri="{FF2B5EF4-FFF2-40B4-BE49-F238E27FC236}">
                <a16:creationId xmlns:a16="http://schemas.microsoft.com/office/drawing/2014/main" id="{3F831399-C502-462D-9D8D-2F1992FFC8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C43B903-F7BC-4235-95DD-3242B0017C5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B21474-ED19-4AAE-B47E-9798F61AFB21}" type="slidenum">
              <a:rPr lang="en-IN" smtClean="0"/>
              <a:t>‹#›</a:t>
            </a:fld>
            <a:endParaRPr lang="en-IN"/>
          </a:p>
        </p:txBody>
      </p:sp>
    </p:spTree>
    <p:extLst>
      <p:ext uri="{BB962C8B-B14F-4D97-AF65-F5344CB8AC3E}">
        <p14:creationId xmlns:p14="http://schemas.microsoft.com/office/powerpoint/2010/main" val="31356717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176D0-7310-4894-BF77-ED0D42342038}"/>
              </a:ext>
            </a:extLst>
          </p:cNvPr>
          <p:cNvSpPr>
            <a:spLocks noGrp="1"/>
          </p:cNvSpPr>
          <p:nvPr>
            <p:ph type="ctrTitle"/>
          </p:nvPr>
        </p:nvSpPr>
        <p:spPr>
          <a:xfrm>
            <a:off x="1524000" y="1253765"/>
            <a:ext cx="9144000" cy="945872"/>
          </a:xfrm>
        </p:spPr>
        <p:txBody>
          <a:bodyPr/>
          <a:lstStyle/>
          <a:p>
            <a:r>
              <a:rPr lang="en-IN" b="1" dirty="0">
                <a:latin typeface="Times New Roman" panose="02020603050405020304" pitchFamily="18" charset="0"/>
                <a:cs typeface="Times New Roman" panose="02020603050405020304" pitchFamily="18" charset="0"/>
              </a:rPr>
              <a:t>Demo of The Chat App</a:t>
            </a:r>
          </a:p>
        </p:txBody>
      </p:sp>
      <p:sp>
        <p:nvSpPr>
          <p:cNvPr id="3" name="Subtitle 2">
            <a:extLst>
              <a:ext uri="{FF2B5EF4-FFF2-40B4-BE49-F238E27FC236}">
                <a16:creationId xmlns:a16="http://schemas.microsoft.com/office/drawing/2014/main" id="{14EF71CE-2CF9-45C3-8225-1FDBFB648339}"/>
              </a:ext>
            </a:extLst>
          </p:cNvPr>
          <p:cNvSpPr>
            <a:spLocks noGrp="1"/>
          </p:cNvSpPr>
          <p:nvPr>
            <p:ph type="subTitle" idx="1"/>
          </p:nvPr>
        </p:nvSpPr>
        <p:spPr>
          <a:xfrm>
            <a:off x="8660091" y="3429000"/>
            <a:ext cx="3149288" cy="3129699"/>
          </a:xfrm>
        </p:spPr>
        <p:txBody>
          <a:bodyPr>
            <a:normAutofit/>
          </a:bodyPr>
          <a:lstStyle/>
          <a:p>
            <a:pPr algn="l"/>
            <a:r>
              <a:rPr lang="en-IN" dirty="0"/>
              <a:t>By-</a:t>
            </a:r>
          </a:p>
          <a:p>
            <a:pPr algn="l"/>
            <a:r>
              <a:rPr lang="en-IN" dirty="0"/>
              <a:t>Saumya Shikhar Mishra</a:t>
            </a:r>
          </a:p>
          <a:p>
            <a:pPr algn="l"/>
            <a:r>
              <a:rPr lang="en-IN" dirty="0"/>
              <a:t>Shivang Singh</a:t>
            </a:r>
          </a:p>
          <a:p>
            <a:pPr algn="l"/>
            <a:r>
              <a:rPr lang="en-IN" dirty="0"/>
              <a:t>Gaurang  Gupta</a:t>
            </a:r>
          </a:p>
          <a:p>
            <a:pPr algn="l"/>
            <a:r>
              <a:rPr lang="en-IN" dirty="0"/>
              <a:t>Raj Agarwal</a:t>
            </a:r>
          </a:p>
          <a:p>
            <a:pPr algn="l"/>
            <a:r>
              <a:rPr lang="en-IN" dirty="0"/>
              <a:t>Kshitij Ingle</a:t>
            </a:r>
          </a:p>
        </p:txBody>
      </p:sp>
    </p:spTree>
    <p:extLst>
      <p:ext uri="{BB962C8B-B14F-4D97-AF65-F5344CB8AC3E}">
        <p14:creationId xmlns:p14="http://schemas.microsoft.com/office/powerpoint/2010/main" val="14266753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D7FDB1-98E1-4FC0-A3D1-FAC8F8FB2965}"/>
              </a:ext>
            </a:extLst>
          </p:cNvPr>
          <p:cNvSpPr>
            <a:spLocks noGrp="1"/>
          </p:cNvSpPr>
          <p:nvPr>
            <p:ph idx="1"/>
          </p:nvPr>
        </p:nvSpPr>
        <p:spPr>
          <a:xfrm>
            <a:off x="649664" y="1095816"/>
            <a:ext cx="5967953" cy="4909058"/>
          </a:xfrm>
        </p:spPr>
        <p:txBody>
          <a:bodyPr>
            <a:normAutofit fontScale="92500" lnSpcReduction="10000"/>
          </a:bodyPr>
          <a:lstStyle/>
          <a:p>
            <a:r>
              <a:rPr lang="en-IN" sz="2000" dirty="0"/>
              <a:t>There are two modes for operation, </a:t>
            </a:r>
            <a:r>
              <a:rPr lang="en-IN" sz="2000" b="1" dirty="0"/>
              <a:t>miner mode </a:t>
            </a:r>
            <a:r>
              <a:rPr lang="en-IN" sz="2000" dirty="0"/>
              <a:t>and </a:t>
            </a:r>
            <a:r>
              <a:rPr lang="en-IN" sz="2000" b="1" dirty="0"/>
              <a:t>normal mode</a:t>
            </a:r>
            <a:r>
              <a:rPr lang="en-IN" sz="2000" dirty="0"/>
              <a:t>.</a:t>
            </a:r>
          </a:p>
          <a:p>
            <a:r>
              <a:rPr lang="en-IN" sz="2000" dirty="0"/>
              <a:t>There must be </a:t>
            </a:r>
            <a:r>
              <a:rPr lang="en-IN" sz="2000" b="1" dirty="0"/>
              <a:t>at least one miner</a:t>
            </a:r>
            <a:r>
              <a:rPr lang="en-IN" sz="2000" dirty="0"/>
              <a:t>, otherwise there would be no blockchain created as there would be no blocks mined.</a:t>
            </a:r>
          </a:p>
          <a:p>
            <a:r>
              <a:rPr lang="en-IN" sz="2000" dirty="0"/>
              <a:t>The difficulty would determine how many initial zeroes in hash should be there. Difficulty of over 5  is recommended, otherwise mining blocks becomes too easy.</a:t>
            </a:r>
          </a:p>
          <a:p>
            <a:r>
              <a:rPr lang="en-IN" sz="2000" dirty="0"/>
              <a:t>Since having both miners would cover the sub case of having one miner, we would select miner on both users.</a:t>
            </a:r>
          </a:p>
          <a:p>
            <a:r>
              <a:rPr lang="en-IN" sz="2000" b="1" dirty="0"/>
              <a:t>The app does not require two users necessarily. If you have only one system, just enter your own IP Address in Target IP, and the app would work perfectly. You would be both the sender and the receiver of the message. Just keep the difficulty low, otherwise the same user would have to mine 2 blocks.</a:t>
            </a:r>
          </a:p>
        </p:txBody>
      </p:sp>
      <p:pic>
        <p:nvPicPr>
          <p:cNvPr id="4" name="Picture 3">
            <a:extLst>
              <a:ext uri="{FF2B5EF4-FFF2-40B4-BE49-F238E27FC236}">
                <a16:creationId xmlns:a16="http://schemas.microsoft.com/office/drawing/2014/main" id="{23B21CA6-B8AE-4271-B290-1D5E1EA5BB59}"/>
              </a:ext>
            </a:extLst>
          </p:cNvPr>
          <p:cNvPicPr>
            <a:picLocks noChangeAspect="1"/>
          </p:cNvPicPr>
          <p:nvPr/>
        </p:nvPicPr>
        <p:blipFill rotWithShape="1">
          <a:blip r:embed="rId2"/>
          <a:srcRect l="61005" t="25842" r="8608" b="25635"/>
          <a:stretch/>
        </p:blipFill>
        <p:spPr>
          <a:xfrm>
            <a:off x="6806153" y="958023"/>
            <a:ext cx="5205518" cy="4675696"/>
          </a:xfrm>
          <a:prstGeom prst="rect">
            <a:avLst/>
          </a:prstGeom>
        </p:spPr>
      </p:pic>
    </p:spTree>
    <p:extLst>
      <p:ext uri="{BB962C8B-B14F-4D97-AF65-F5344CB8AC3E}">
        <p14:creationId xmlns:p14="http://schemas.microsoft.com/office/powerpoint/2010/main" val="40982198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39B74-6443-4505-BB99-7A1F1F547DC2}"/>
              </a:ext>
            </a:extLst>
          </p:cNvPr>
          <p:cNvSpPr>
            <a:spLocks noGrp="1"/>
          </p:cNvSpPr>
          <p:nvPr>
            <p:ph type="title"/>
          </p:nvPr>
        </p:nvSpPr>
        <p:spPr>
          <a:xfrm>
            <a:off x="838200" y="402832"/>
            <a:ext cx="10515600" cy="850933"/>
          </a:xfrm>
        </p:spPr>
        <p:txBody>
          <a:bodyPr>
            <a:noAutofit/>
          </a:bodyPr>
          <a:lstStyle/>
          <a:p>
            <a:r>
              <a:rPr lang="en-IN" sz="3000" dirty="0"/>
              <a:t>Note: Make Wi-Fi hotspot through one laptop, and connect the other to this Wi-Fi hotspot.</a:t>
            </a:r>
          </a:p>
        </p:txBody>
      </p:sp>
      <p:sp>
        <p:nvSpPr>
          <p:cNvPr id="3" name="Content Placeholder 2">
            <a:extLst>
              <a:ext uri="{FF2B5EF4-FFF2-40B4-BE49-F238E27FC236}">
                <a16:creationId xmlns:a16="http://schemas.microsoft.com/office/drawing/2014/main" id="{2EEC8957-A908-4E16-9EB2-2F1C514397C5}"/>
              </a:ext>
            </a:extLst>
          </p:cNvPr>
          <p:cNvSpPr>
            <a:spLocks noGrp="1"/>
          </p:cNvSpPr>
          <p:nvPr>
            <p:ph idx="1"/>
          </p:nvPr>
        </p:nvSpPr>
        <p:spPr>
          <a:xfrm>
            <a:off x="838200" y="1420992"/>
            <a:ext cx="4742468" cy="1077831"/>
          </a:xfrm>
        </p:spPr>
        <p:txBody>
          <a:bodyPr/>
          <a:lstStyle/>
          <a:p>
            <a:pPr marL="0" indent="0">
              <a:buNone/>
            </a:pPr>
            <a:r>
              <a:rPr lang="en-IN" dirty="0"/>
              <a:t>Creating User1. Enter the details. Click on “Create User”</a:t>
            </a:r>
          </a:p>
        </p:txBody>
      </p:sp>
      <p:sp>
        <p:nvSpPr>
          <p:cNvPr id="4" name="Content Placeholder 2">
            <a:extLst>
              <a:ext uri="{FF2B5EF4-FFF2-40B4-BE49-F238E27FC236}">
                <a16:creationId xmlns:a16="http://schemas.microsoft.com/office/drawing/2014/main" id="{00FBE12C-554B-4244-9D5E-9A604806B409}"/>
              </a:ext>
            </a:extLst>
          </p:cNvPr>
          <p:cNvSpPr txBox="1">
            <a:spLocks/>
          </p:cNvSpPr>
          <p:nvPr/>
        </p:nvSpPr>
        <p:spPr>
          <a:xfrm>
            <a:off x="6260183" y="1420991"/>
            <a:ext cx="4742468" cy="10778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IN" dirty="0"/>
              <a:t>Creating User2. Enter the details. Click on “Create User”</a:t>
            </a:r>
          </a:p>
        </p:txBody>
      </p:sp>
      <p:pic>
        <p:nvPicPr>
          <p:cNvPr id="5" name="Picture 4">
            <a:extLst>
              <a:ext uri="{FF2B5EF4-FFF2-40B4-BE49-F238E27FC236}">
                <a16:creationId xmlns:a16="http://schemas.microsoft.com/office/drawing/2014/main" id="{4C21C14C-D06E-4F81-A1C4-21D89BDAC7A6}"/>
              </a:ext>
            </a:extLst>
          </p:cNvPr>
          <p:cNvPicPr>
            <a:picLocks noChangeAspect="1"/>
          </p:cNvPicPr>
          <p:nvPr/>
        </p:nvPicPr>
        <p:blipFill rotWithShape="1">
          <a:blip r:embed="rId2"/>
          <a:srcRect l="61102" t="25874" r="8748" b="26186"/>
          <a:stretch/>
        </p:blipFill>
        <p:spPr>
          <a:xfrm>
            <a:off x="1189350" y="2362936"/>
            <a:ext cx="3750296" cy="3354224"/>
          </a:xfrm>
          <a:prstGeom prst="rect">
            <a:avLst/>
          </a:prstGeom>
        </p:spPr>
      </p:pic>
      <p:pic>
        <p:nvPicPr>
          <p:cNvPr id="6" name="Picture 5">
            <a:extLst>
              <a:ext uri="{FF2B5EF4-FFF2-40B4-BE49-F238E27FC236}">
                <a16:creationId xmlns:a16="http://schemas.microsoft.com/office/drawing/2014/main" id="{4F31E47A-6B7C-4AFB-91DF-09054D420582}"/>
              </a:ext>
            </a:extLst>
          </p:cNvPr>
          <p:cNvPicPr>
            <a:picLocks noChangeAspect="1"/>
          </p:cNvPicPr>
          <p:nvPr/>
        </p:nvPicPr>
        <p:blipFill rotWithShape="1">
          <a:blip r:embed="rId3"/>
          <a:srcRect l="618" t="-1" r="69240" b="51092"/>
          <a:stretch/>
        </p:blipFill>
        <p:spPr>
          <a:xfrm>
            <a:off x="6702458" y="2362936"/>
            <a:ext cx="3674882" cy="3354224"/>
          </a:xfrm>
          <a:prstGeom prst="rect">
            <a:avLst/>
          </a:prstGeom>
        </p:spPr>
      </p:pic>
      <p:sp>
        <p:nvSpPr>
          <p:cNvPr id="7" name="Title 1">
            <a:extLst>
              <a:ext uri="{FF2B5EF4-FFF2-40B4-BE49-F238E27FC236}">
                <a16:creationId xmlns:a16="http://schemas.microsoft.com/office/drawing/2014/main" id="{22BFD6D6-512B-4E38-8D2D-09A7031A9181}"/>
              </a:ext>
            </a:extLst>
          </p:cNvPr>
          <p:cNvSpPr txBox="1">
            <a:spLocks/>
          </p:cNvSpPr>
          <p:nvPr/>
        </p:nvSpPr>
        <p:spPr>
          <a:xfrm>
            <a:off x="764357" y="5815141"/>
            <a:ext cx="10515600" cy="85093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000" dirty="0"/>
              <a:t>Click on the button “Generate Keys”. Both users will get each other’s public keys and their username.</a:t>
            </a:r>
          </a:p>
        </p:txBody>
      </p:sp>
    </p:spTree>
    <p:extLst>
      <p:ext uri="{BB962C8B-B14F-4D97-AF65-F5344CB8AC3E}">
        <p14:creationId xmlns:p14="http://schemas.microsoft.com/office/powerpoint/2010/main" val="41527502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D5000-6FD0-4DC8-B7A3-AC4C05DCD598}"/>
              </a:ext>
            </a:extLst>
          </p:cNvPr>
          <p:cNvSpPr>
            <a:spLocks noGrp="1"/>
          </p:cNvSpPr>
          <p:nvPr>
            <p:ph type="title"/>
          </p:nvPr>
        </p:nvSpPr>
        <p:spPr>
          <a:xfrm>
            <a:off x="310299" y="145522"/>
            <a:ext cx="4761322" cy="785879"/>
          </a:xfrm>
        </p:spPr>
        <p:txBody>
          <a:bodyPr/>
          <a:lstStyle/>
          <a:p>
            <a:r>
              <a:rPr lang="en-IN" b="1" dirty="0"/>
              <a:t>Sending messages.</a:t>
            </a:r>
          </a:p>
        </p:txBody>
      </p:sp>
      <p:pic>
        <p:nvPicPr>
          <p:cNvPr id="4" name="Picture 3">
            <a:extLst>
              <a:ext uri="{FF2B5EF4-FFF2-40B4-BE49-F238E27FC236}">
                <a16:creationId xmlns:a16="http://schemas.microsoft.com/office/drawing/2014/main" id="{C997E3DA-731C-4B14-BFE7-924580C7F97A}"/>
              </a:ext>
            </a:extLst>
          </p:cNvPr>
          <p:cNvPicPr>
            <a:picLocks noChangeAspect="1"/>
          </p:cNvPicPr>
          <p:nvPr/>
        </p:nvPicPr>
        <p:blipFill>
          <a:blip r:embed="rId2"/>
          <a:stretch>
            <a:fillRect/>
          </a:stretch>
        </p:blipFill>
        <p:spPr>
          <a:xfrm>
            <a:off x="84522" y="1615190"/>
            <a:ext cx="6011478" cy="3429000"/>
          </a:xfrm>
          <a:prstGeom prst="rect">
            <a:avLst/>
          </a:prstGeom>
        </p:spPr>
      </p:pic>
      <p:sp>
        <p:nvSpPr>
          <p:cNvPr id="5" name="TextBox 4">
            <a:extLst>
              <a:ext uri="{FF2B5EF4-FFF2-40B4-BE49-F238E27FC236}">
                <a16:creationId xmlns:a16="http://schemas.microsoft.com/office/drawing/2014/main" id="{5A54A74D-F188-4222-8004-DF23BC3E9485}"/>
              </a:ext>
            </a:extLst>
          </p:cNvPr>
          <p:cNvSpPr txBox="1"/>
          <p:nvPr/>
        </p:nvSpPr>
        <p:spPr>
          <a:xfrm>
            <a:off x="2026766" y="1042463"/>
            <a:ext cx="2620649" cy="461665"/>
          </a:xfrm>
          <a:prstGeom prst="rect">
            <a:avLst/>
          </a:prstGeom>
          <a:noFill/>
        </p:spPr>
        <p:txBody>
          <a:bodyPr wrap="square" rtlCol="0">
            <a:spAutoFit/>
          </a:bodyPr>
          <a:lstStyle/>
          <a:p>
            <a:r>
              <a:rPr lang="en-IN" sz="2400" dirty="0"/>
              <a:t>User 1 (Laptop 1)</a:t>
            </a:r>
          </a:p>
        </p:txBody>
      </p:sp>
      <p:pic>
        <p:nvPicPr>
          <p:cNvPr id="7" name="Picture 6">
            <a:extLst>
              <a:ext uri="{FF2B5EF4-FFF2-40B4-BE49-F238E27FC236}">
                <a16:creationId xmlns:a16="http://schemas.microsoft.com/office/drawing/2014/main" id="{77ABA6A1-5EC6-4FA7-BDA1-85BF3A6C5C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615190"/>
            <a:ext cx="6096000" cy="3429000"/>
          </a:xfrm>
          <a:prstGeom prst="rect">
            <a:avLst/>
          </a:prstGeom>
        </p:spPr>
      </p:pic>
      <p:sp>
        <p:nvSpPr>
          <p:cNvPr id="8" name="TextBox 7">
            <a:extLst>
              <a:ext uri="{FF2B5EF4-FFF2-40B4-BE49-F238E27FC236}">
                <a16:creationId xmlns:a16="http://schemas.microsoft.com/office/drawing/2014/main" id="{5A6BE35E-0A0F-4F63-9507-EC5CBB5C102E}"/>
              </a:ext>
            </a:extLst>
          </p:cNvPr>
          <p:cNvSpPr txBox="1"/>
          <p:nvPr/>
        </p:nvSpPr>
        <p:spPr>
          <a:xfrm>
            <a:off x="8267307" y="1042464"/>
            <a:ext cx="2441543" cy="461665"/>
          </a:xfrm>
          <a:prstGeom prst="rect">
            <a:avLst/>
          </a:prstGeom>
          <a:noFill/>
        </p:spPr>
        <p:txBody>
          <a:bodyPr wrap="square" rtlCol="0">
            <a:spAutoFit/>
          </a:bodyPr>
          <a:lstStyle/>
          <a:p>
            <a:r>
              <a:rPr lang="en-IN" sz="2400" dirty="0"/>
              <a:t>User 2(Laptop 2)</a:t>
            </a:r>
          </a:p>
        </p:txBody>
      </p:sp>
      <p:sp>
        <p:nvSpPr>
          <p:cNvPr id="9" name="Title 1">
            <a:extLst>
              <a:ext uri="{FF2B5EF4-FFF2-40B4-BE49-F238E27FC236}">
                <a16:creationId xmlns:a16="http://schemas.microsoft.com/office/drawing/2014/main" id="{E32DEBC6-37D6-4DE7-8145-6B5776D1696F}"/>
              </a:ext>
            </a:extLst>
          </p:cNvPr>
          <p:cNvSpPr txBox="1">
            <a:spLocks/>
          </p:cNvSpPr>
          <p:nvPr/>
        </p:nvSpPr>
        <p:spPr>
          <a:xfrm>
            <a:off x="84522" y="5242810"/>
            <a:ext cx="11756011" cy="1190431"/>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400" dirty="0"/>
              <a:t>This screenshot is after sharing few messages. Note that the time is same in both the laptops.</a:t>
            </a:r>
          </a:p>
          <a:p>
            <a:r>
              <a:rPr lang="en-IN" sz="2400" dirty="0"/>
              <a:t>The purpose of the above images is to show the simultaneous working of the app on two system.</a:t>
            </a:r>
          </a:p>
          <a:p>
            <a:r>
              <a:rPr lang="en-IN" sz="2400" dirty="0"/>
              <a:t>Both of the above shown images are enlarged for better view in the next slide.</a:t>
            </a:r>
          </a:p>
        </p:txBody>
      </p:sp>
    </p:spTree>
    <p:extLst>
      <p:ext uri="{BB962C8B-B14F-4D97-AF65-F5344CB8AC3E}">
        <p14:creationId xmlns:p14="http://schemas.microsoft.com/office/powerpoint/2010/main" val="26827727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D706E-E403-42E5-B191-DCE48DDCEA14}"/>
              </a:ext>
            </a:extLst>
          </p:cNvPr>
          <p:cNvSpPr>
            <a:spLocks noGrp="1"/>
          </p:cNvSpPr>
          <p:nvPr>
            <p:ph type="title"/>
          </p:nvPr>
        </p:nvSpPr>
        <p:spPr>
          <a:xfrm>
            <a:off x="172040" y="30473"/>
            <a:ext cx="2423474" cy="945201"/>
          </a:xfrm>
        </p:spPr>
        <p:txBody>
          <a:bodyPr/>
          <a:lstStyle/>
          <a:p>
            <a:r>
              <a:rPr lang="en-IN" b="1" dirty="0"/>
              <a:t>Details:</a:t>
            </a:r>
          </a:p>
        </p:txBody>
      </p:sp>
      <p:pic>
        <p:nvPicPr>
          <p:cNvPr id="6" name="Picture 5">
            <a:extLst>
              <a:ext uri="{FF2B5EF4-FFF2-40B4-BE49-F238E27FC236}">
                <a16:creationId xmlns:a16="http://schemas.microsoft.com/office/drawing/2014/main" id="{1827BCE8-3CA9-4E49-99DE-47C1650EBC07}"/>
              </a:ext>
            </a:extLst>
          </p:cNvPr>
          <p:cNvPicPr>
            <a:picLocks noChangeAspect="1"/>
          </p:cNvPicPr>
          <p:nvPr/>
        </p:nvPicPr>
        <p:blipFill rotWithShape="1">
          <a:blip r:embed="rId2">
            <a:extLst>
              <a:ext uri="{28A0092B-C50C-407E-A947-70E740481C1C}">
                <a14:useLocalDpi xmlns:a14="http://schemas.microsoft.com/office/drawing/2010/main" val="0"/>
              </a:ext>
            </a:extLst>
          </a:blip>
          <a:srcRect r="68376" b="14227"/>
          <a:stretch/>
        </p:blipFill>
        <p:spPr>
          <a:xfrm>
            <a:off x="876693" y="945201"/>
            <a:ext cx="3855563" cy="5882326"/>
          </a:xfrm>
          <a:prstGeom prst="rect">
            <a:avLst/>
          </a:prstGeom>
        </p:spPr>
      </p:pic>
      <p:pic>
        <p:nvPicPr>
          <p:cNvPr id="8" name="Picture 7">
            <a:extLst>
              <a:ext uri="{FF2B5EF4-FFF2-40B4-BE49-F238E27FC236}">
                <a16:creationId xmlns:a16="http://schemas.microsoft.com/office/drawing/2014/main" id="{4E0AC28F-C51D-4379-87D3-6BD11C876288}"/>
              </a:ext>
            </a:extLst>
          </p:cNvPr>
          <p:cNvPicPr>
            <a:picLocks noChangeAspect="1"/>
          </p:cNvPicPr>
          <p:nvPr/>
        </p:nvPicPr>
        <p:blipFill rotWithShape="1">
          <a:blip r:embed="rId3">
            <a:extLst>
              <a:ext uri="{28A0092B-C50C-407E-A947-70E740481C1C}">
                <a14:useLocalDpi xmlns:a14="http://schemas.microsoft.com/office/drawing/2010/main" val="0"/>
              </a:ext>
            </a:extLst>
          </a:blip>
          <a:srcRect t="-12509" r="68376" b="12509"/>
          <a:stretch/>
        </p:blipFill>
        <p:spPr>
          <a:xfrm>
            <a:off x="5740923" y="-30473"/>
            <a:ext cx="3855563" cy="6858000"/>
          </a:xfrm>
          <a:prstGeom prst="rect">
            <a:avLst/>
          </a:prstGeom>
        </p:spPr>
      </p:pic>
      <p:sp>
        <p:nvSpPr>
          <p:cNvPr id="9" name="TextBox 8">
            <a:extLst>
              <a:ext uri="{FF2B5EF4-FFF2-40B4-BE49-F238E27FC236}">
                <a16:creationId xmlns:a16="http://schemas.microsoft.com/office/drawing/2014/main" id="{82C61CA9-DF58-4A7B-B283-4DB99CE90B5D}"/>
              </a:ext>
            </a:extLst>
          </p:cNvPr>
          <p:cNvSpPr txBox="1"/>
          <p:nvPr/>
        </p:nvSpPr>
        <p:spPr>
          <a:xfrm>
            <a:off x="2271860" y="575869"/>
            <a:ext cx="810705" cy="369332"/>
          </a:xfrm>
          <a:prstGeom prst="rect">
            <a:avLst/>
          </a:prstGeom>
          <a:noFill/>
        </p:spPr>
        <p:txBody>
          <a:bodyPr wrap="square" rtlCol="0">
            <a:spAutoFit/>
          </a:bodyPr>
          <a:lstStyle/>
          <a:p>
            <a:r>
              <a:rPr lang="en-IN" dirty="0"/>
              <a:t>User 1</a:t>
            </a:r>
          </a:p>
        </p:txBody>
      </p:sp>
      <p:sp>
        <p:nvSpPr>
          <p:cNvPr id="10" name="TextBox 9">
            <a:extLst>
              <a:ext uri="{FF2B5EF4-FFF2-40B4-BE49-F238E27FC236}">
                <a16:creationId xmlns:a16="http://schemas.microsoft.com/office/drawing/2014/main" id="{91BC9DA1-D578-4BE8-BEA1-6B3A2A24CD57}"/>
              </a:ext>
            </a:extLst>
          </p:cNvPr>
          <p:cNvSpPr txBox="1"/>
          <p:nvPr/>
        </p:nvSpPr>
        <p:spPr>
          <a:xfrm>
            <a:off x="7352908" y="472600"/>
            <a:ext cx="810705" cy="369332"/>
          </a:xfrm>
          <a:prstGeom prst="rect">
            <a:avLst/>
          </a:prstGeom>
          <a:noFill/>
        </p:spPr>
        <p:txBody>
          <a:bodyPr wrap="square" rtlCol="0">
            <a:spAutoFit/>
          </a:bodyPr>
          <a:lstStyle/>
          <a:p>
            <a:r>
              <a:rPr lang="en-IN" dirty="0"/>
              <a:t>User 2</a:t>
            </a:r>
          </a:p>
        </p:txBody>
      </p:sp>
      <p:sp>
        <p:nvSpPr>
          <p:cNvPr id="11" name="TextBox 10">
            <a:extLst>
              <a:ext uri="{FF2B5EF4-FFF2-40B4-BE49-F238E27FC236}">
                <a16:creationId xmlns:a16="http://schemas.microsoft.com/office/drawing/2014/main" id="{51F7A849-1D01-48BC-9A70-35B24EAD0737}"/>
              </a:ext>
            </a:extLst>
          </p:cNvPr>
          <p:cNvSpPr txBox="1"/>
          <p:nvPr/>
        </p:nvSpPr>
        <p:spPr>
          <a:xfrm>
            <a:off x="9907570" y="1395167"/>
            <a:ext cx="1819373" cy="4801314"/>
          </a:xfrm>
          <a:prstGeom prst="rect">
            <a:avLst/>
          </a:prstGeom>
          <a:noFill/>
        </p:spPr>
        <p:txBody>
          <a:bodyPr wrap="square" rtlCol="0">
            <a:spAutoFit/>
          </a:bodyPr>
          <a:lstStyle/>
          <a:p>
            <a:r>
              <a:rPr lang="en-IN" dirty="0"/>
              <a:t>The live chat area is working fine in both cases. Note that updating live chat area may take 1-2 seconds due to the blocks being mined. It is advisable hence to take a few seconds gap to exchange the messages, so there in no unnecessary load on the system while mining.</a:t>
            </a:r>
          </a:p>
        </p:txBody>
      </p:sp>
    </p:spTree>
    <p:extLst>
      <p:ext uri="{BB962C8B-B14F-4D97-AF65-F5344CB8AC3E}">
        <p14:creationId xmlns:p14="http://schemas.microsoft.com/office/powerpoint/2010/main" val="16556292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CF0CA-E7EE-4C18-AAE9-CDEA092C5E99}"/>
              </a:ext>
            </a:extLst>
          </p:cNvPr>
          <p:cNvSpPr>
            <a:spLocks noGrp="1"/>
          </p:cNvSpPr>
          <p:nvPr>
            <p:ph type="title"/>
          </p:nvPr>
        </p:nvSpPr>
        <p:spPr>
          <a:xfrm>
            <a:off x="223101" y="135245"/>
            <a:ext cx="1989056" cy="990413"/>
          </a:xfrm>
        </p:spPr>
        <p:txBody>
          <a:bodyPr/>
          <a:lstStyle/>
          <a:p>
            <a:r>
              <a:rPr lang="en-IN" b="1" dirty="0"/>
              <a:t>Details:</a:t>
            </a:r>
          </a:p>
        </p:txBody>
      </p:sp>
      <p:pic>
        <p:nvPicPr>
          <p:cNvPr id="5" name="Picture 4">
            <a:extLst>
              <a:ext uri="{FF2B5EF4-FFF2-40B4-BE49-F238E27FC236}">
                <a16:creationId xmlns:a16="http://schemas.microsoft.com/office/drawing/2014/main" id="{189B7FC7-9B94-4C53-B59D-3CC8EA10054D}"/>
              </a:ext>
            </a:extLst>
          </p:cNvPr>
          <p:cNvPicPr>
            <a:picLocks noChangeAspect="1"/>
          </p:cNvPicPr>
          <p:nvPr/>
        </p:nvPicPr>
        <p:blipFill rotWithShape="1">
          <a:blip r:embed="rId2">
            <a:extLst>
              <a:ext uri="{28A0092B-C50C-407E-A947-70E740481C1C}">
                <a14:useLocalDpi xmlns:a14="http://schemas.microsoft.com/office/drawing/2010/main" val="0"/>
              </a:ext>
            </a:extLst>
          </a:blip>
          <a:srcRect l="50000" t="3986" r="11367" b="52027"/>
          <a:stretch/>
        </p:blipFill>
        <p:spPr>
          <a:xfrm>
            <a:off x="223101" y="1310325"/>
            <a:ext cx="5593238" cy="3582187"/>
          </a:xfrm>
          <a:prstGeom prst="rect">
            <a:avLst/>
          </a:prstGeom>
        </p:spPr>
      </p:pic>
      <p:pic>
        <p:nvPicPr>
          <p:cNvPr id="7" name="Picture 6">
            <a:extLst>
              <a:ext uri="{FF2B5EF4-FFF2-40B4-BE49-F238E27FC236}">
                <a16:creationId xmlns:a16="http://schemas.microsoft.com/office/drawing/2014/main" id="{C9F3EAB2-A393-47A6-A713-6EDEA20B0B39}"/>
              </a:ext>
            </a:extLst>
          </p:cNvPr>
          <p:cNvPicPr>
            <a:picLocks noChangeAspect="1"/>
          </p:cNvPicPr>
          <p:nvPr/>
        </p:nvPicPr>
        <p:blipFill rotWithShape="1">
          <a:blip r:embed="rId3">
            <a:extLst>
              <a:ext uri="{28A0092B-C50C-407E-A947-70E740481C1C}">
                <a14:useLocalDpi xmlns:a14="http://schemas.microsoft.com/office/drawing/2010/main" val="0"/>
              </a:ext>
            </a:extLst>
          </a:blip>
          <a:srcRect l="50000" t="5085" r="11469" b="53127"/>
          <a:stretch/>
        </p:blipFill>
        <p:spPr>
          <a:xfrm>
            <a:off x="5973451" y="1310324"/>
            <a:ext cx="5872117" cy="3582187"/>
          </a:xfrm>
          <a:prstGeom prst="rect">
            <a:avLst/>
          </a:prstGeom>
        </p:spPr>
      </p:pic>
      <p:sp>
        <p:nvSpPr>
          <p:cNvPr id="8" name="TextBox 7">
            <a:extLst>
              <a:ext uri="{FF2B5EF4-FFF2-40B4-BE49-F238E27FC236}">
                <a16:creationId xmlns:a16="http://schemas.microsoft.com/office/drawing/2014/main" id="{28ED668F-641C-4923-A9F0-299C9724A8E4}"/>
              </a:ext>
            </a:extLst>
          </p:cNvPr>
          <p:cNvSpPr txBox="1"/>
          <p:nvPr/>
        </p:nvSpPr>
        <p:spPr>
          <a:xfrm>
            <a:off x="2526384" y="940992"/>
            <a:ext cx="810705" cy="369332"/>
          </a:xfrm>
          <a:prstGeom prst="rect">
            <a:avLst/>
          </a:prstGeom>
          <a:noFill/>
        </p:spPr>
        <p:txBody>
          <a:bodyPr wrap="square" rtlCol="0">
            <a:spAutoFit/>
          </a:bodyPr>
          <a:lstStyle/>
          <a:p>
            <a:r>
              <a:rPr lang="en-IN" dirty="0"/>
              <a:t>User 1</a:t>
            </a:r>
          </a:p>
        </p:txBody>
      </p:sp>
      <p:sp>
        <p:nvSpPr>
          <p:cNvPr id="9" name="TextBox 8">
            <a:extLst>
              <a:ext uri="{FF2B5EF4-FFF2-40B4-BE49-F238E27FC236}">
                <a16:creationId xmlns:a16="http://schemas.microsoft.com/office/drawing/2014/main" id="{70D8A560-09CE-4D2D-8C9D-3679922154BB}"/>
              </a:ext>
            </a:extLst>
          </p:cNvPr>
          <p:cNvSpPr txBox="1"/>
          <p:nvPr/>
        </p:nvSpPr>
        <p:spPr>
          <a:xfrm>
            <a:off x="8504156" y="917125"/>
            <a:ext cx="810705" cy="369332"/>
          </a:xfrm>
          <a:prstGeom prst="rect">
            <a:avLst/>
          </a:prstGeom>
          <a:noFill/>
        </p:spPr>
        <p:txBody>
          <a:bodyPr wrap="square" rtlCol="0">
            <a:spAutoFit/>
          </a:bodyPr>
          <a:lstStyle/>
          <a:p>
            <a:r>
              <a:rPr lang="en-IN" dirty="0"/>
              <a:t>User 2</a:t>
            </a:r>
          </a:p>
        </p:txBody>
      </p:sp>
      <p:sp>
        <p:nvSpPr>
          <p:cNvPr id="10" name="TextBox 9">
            <a:extLst>
              <a:ext uri="{FF2B5EF4-FFF2-40B4-BE49-F238E27FC236}">
                <a16:creationId xmlns:a16="http://schemas.microsoft.com/office/drawing/2014/main" id="{7B46EE0D-130B-4AF9-B805-1EDF6051E6CE}"/>
              </a:ext>
            </a:extLst>
          </p:cNvPr>
          <p:cNvSpPr txBox="1"/>
          <p:nvPr/>
        </p:nvSpPr>
        <p:spPr>
          <a:xfrm>
            <a:off x="538899" y="5198882"/>
            <a:ext cx="11114202" cy="1200329"/>
          </a:xfrm>
          <a:prstGeom prst="rect">
            <a:avLst/>
          </a:prstGeom>
          <a:noFill/>
        </p:spPr>
        <p:txBody>
          <a:bodyPr wrap="square" rtlCol="0">
            <a:spAutoFit/>
          </a:bodyPr>
          <a:lstStyle/>
          <a:p>
            <a:r>
              <a:rPr lang="en-IN" dirty="0"/>
              <a:t>Every time a message is exchanged, both users mine the block (both being miners in this example). Since there are 4 messages, there are 4 blocks mined by each of them (Transaction limit per block is kept as 1 for simplicity). Note how the blocks mined by both User 1 and User 2 are different </a:t>
            </a:r>
            <a:r>
              <a:rPr lang="en-IN" b="1" dirty="0"/>
              <a:t>(Clashing blocks)</a:t>
            </a:r>
            <a:r>
              <a:rPr lang="en-IN" dirty="0"/>
              <a:t>. This is expected. But later we’ll see how they still share a common blockchain, and only 1 of the 2 blocks is added for each of the 4 messages. </a:t>
            </a:r>
          </a:p>
        </p:txBody>
      </p:sp>
    </p:spTree>
    <p:extLst>
      <p:ext uri="{BB962C8B-B14F-4D97-AF65-F5344CB8AC3E}">
        <p14:creationId xmlns:p14="http://schemas.microsoft.com/office/powerpoint/2010/main" val="11205037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11081-4767-4B13-BF7E-D5E3125BB75F}"/>
              </a:ext>
            </a:extLst>
          </p:cNvPr>
          <p:cNvSpPr>
            <a:spLocks noGrp="1"/>
          </p:cNvSpPr>
          <p:nvPr>
            <p:ph type="title"/>
          </p:nvPr>
        </p:nvSpPr>
        <p:spPr>
          <a:xfrm>
            <a:off x="169682" y="275866"/>
            <a:ext cx="5213023" cy="1037547"/>
          </a:xfrm>
        </p:spPr>
        <p:txBody>
          <a:bodyPr/>
          <a:lstStyle/>
          <a:p>
            <a:r>
              <a:rPr lang="en-IN" b="1" dirty="0"/>
              <a:t>Displaying blockchain</a:t>
            </a:r>
            <a:r>
              <a:rPr lang="en-IN" dirty="0"/>
              <a:t>.</a:t>
            </a:r>
          </a:p>
        </p:txBody>
      </p:sp>
      <p:pic>
        <p:nvPicPr>
          <p:cNvPr id="9" name="Picture 8">
            <a:extLst>
              <a:ext uri="{FF2B5EF4-FFF2-40B4-BE49-F238E27FC236}">
                <a16:creationId xmlns:a16="http://schemas.microsoft.com/office/drawing/2014/main" id="{59776C63-BF8C-4D7D-A81D-635AA8374A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873282"/>
            <a:ext cx="5850903" cy="3111436"/>
          </a:xfrm>
          <a:prstGeom prst="rect">
            <a:avLst/>
          </a:prstGeom>
        </p:spPr>
      </p:pic>
      <p:pic>
        <p:nvPicPr>
          <p:cNvPr id="11" name="Picture 10">
            <a:extLst>
              <a:ext uri="{FF2B5EF4-FFF2-40B4-BE49-F238E27FC236}">
                <a16:creationId xmlns:a16="http://schemas.microsoft.com/office/drawing/2014/main" id="{06A795CD-F0D2-4DFB-9605-6AE6A8D3DD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8420" y="1873282"/>
            <a:ext cx="5850902" cy="3111436"/>
          </a:xfrm>
          <a:prstGeom prst="rect">
            <a:avLst/>
          </a:prstGeom>
        </p:spPr>
      </p:pic>
      <p:sp>
        <p:nvSpPr>
          <p:cNvPr id="14" name="TextBox 13">
            <a:extLst>
              <a:ext uri="{FF2B5EF4-FFF2-40B4-BE49-F238E27FC236}">
                <a16:creationId xmlns:a16="http://schemas.microsoft.com/office/drawing/2014/main" id="{62807931-9851-493A-A270-DB080DF674DB}"/>
              </a:ext>
            </a:extLst>
          </p:cNvPr>
          <p:cNvSpPr txBox="1"/>
          <p:nvPr/>
        </p:nvSpPr>
        <p:spPr>
          <a:xfrm>
            <a:off x="989814" y="5290064"/>
            <a:ext cx="9841583" cy="1200329"/>
          </a:xfrm>
          <a:prstGeom prst="rect">
            <a:avLst/>
          </a:prstGeom>
          <a:noFill/>
        </p:spPr>
        <p:txBody>
          <a:bodyPr wrap="square" rtlCol="0">
            <a:spAutoFit/>
          </a:bodyPr>
          <a:lstStyle/>
          <a:p>
            <a:r>
              <a:rPr lang="en-IN" sz="2400" dirty="0"/>
              <a:t>On clicking “Print Blockchain”, the blockchains are displayed on the terminal.</a:t>
            </a:r>
          </a:p>
          <a:p>
            <a:r>
              <a:rPr lang="en-IN" sz="2400" dirty="0"/>
              <a:t>Just depicts the simultaneous working on both the systems(nodes).</a:t>
            </a:r>
          </a:p>
          <a:p>
            <a:r>
              <a:rPr lang="en-IN" sz="2400" dirty="0"/>
              <a:t>For enlarged view, refer to the next slide</a:t>
            </a:r>
          </a:p>
        </p:txBody>
      </p:sp>
      <p:sp>
        <p:nvSpPr>
          <p:cNvPr id="8" name="TextBox 7">
            <a:extLst>
              <a:ext uri="{FF2B5EF4-FFF2-40B4-BE49-F238E27FC236}">
                <a16:creationId xmlns:a16="http://schemas.microsoft.com/office/drawing/2014/main" id="{28F5BD26-DA9F-4F65-88EA-08C9A0AEE454}"/>
              </a:ext>
            </a:extLst>
          </p:cNvPr>
          <p:cNvSpPr txBox="1"/>
          <p:nvPr/>
        </p:nvSpPr>
        <p:spPr>
          <a:xfrm>
            <a:off x="1933546" y="1210573"/>
            <a:ext cx="2620649" cy="461665"/>
          </a:xfrm>
          <a:prstGeom prst="rect">
            <a:avLst/>
          </a:prstGeom>
          <a:noFill/>
        </p:spPr>
        <p:txBody>
          <a:bodyPr wrap="square" rtlCol="0">
            <a:spAutoFit/>
          </a:bodyPr>
          <a:lstStyle/>
          <a:p>
            <a:r>
              <a:rPr lang="en-IN" sz="2400" dirty="0"/>
              <a:t>User 1 (Laptop 1)</a:t>
            </a:r>
          </a:p>
        </p:txBody>
      </p:sp>
      <p:sp>
        <p:nvSpPr>
          <p:cNvPr id="10" name="TextBox 9">
            <a:extLst>
              <a:ext uri="{FF2B5EF4-FFF2-40B4-BE49-F238E27FC236}">
                <a16:creationId xmlns:a16="http://schemas.microsoft.com/office/drawing/2014/main" id="{813E701E-A938-4844-A2C5-252B54E0E259}"/>
              </a:ext>
            </a:extLst>
          </p:cNvPr>
          <p:cNvSpPr txBox="1"/>
          <p:nvPr/>
        </p:nvSpPr>
        <p:spPr>
          <a:xfrm>
            <a:off x="7929517" y="1225868"/>
            <a:ext cx="2620649" cy="461665"/>
          </a:xfrm>
          <a:prstGeom prst="rect">
            <a:avLst/>
          </a:prstGeom>
          <a:noFill/>
        </p:spPr>
        <p:txBody>
          <a:bodyPr wrap="square" rtlCol="0">
            <a:spAutoFit/>
          </a:bodyPr>
          <a:lstStyle/>
          <a:p>
            <a:r>
              <a:rPr lang="en-IN" sz="2400" dirty="0"/>
              <a:t>User 2 (Laptop 2)</a:t>
            </a:r>
          </a:p>
        </p:txBody>
      </p:sp>
    </p:spTree>
    <p:extLst>
      <p:ext uri="{BB962C8B-B14F-4D97-AF65-F5344CB8AC3E}">
        <p14:creationId xmlns:p14="http://schemas.microsoft.com/office/powerpoint/2010/main" val="31258011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300ED4-6783-4CAE-8CBD-A8FE7709BCAD}"/>
              </a:ext>
            </a:extLst>
          </p:cNvPr>
          <p:cNvSpPr>
            <a:spLocks noGrp="1"/>
          </p:cNvSpPr>
          <p:nvPr>
            <p:ph type="title"/>
          </p:nvPr>
        </p:nvSpPr>
        <p:spPr>
          <a:xfrm>
            <a:off x="15715" y="18256"/>
            <a:ext cx="12748178" cy="1028120"/>
          </a:xfrm>
        </p:spPr>
        <p:txBody>
          <a:bodyPr>
            <a:noAutofit/>
          </a:bodyPr>
          <a:lstStyle/>
          <a:p>
            <a:r>
              <a:rPr lang="en-IN" sz="2800" dirty="0"/>
              <a:t>Displaying blockchain: Note that they share the same blockchain but independently.</a:t>
            </a:r>
          </a:p>
        </p:txBody>
      </p:sp>
      <p:pic>
        <p:nvPicPr>
          <p:cNvPr id="4" name="Picture 3">
            <a:extLst>
              <a:ext uri="{FF2B5EF4-FFF2-40B4-BE49-F238E27FC236}">
                <a16:creationId xmlns:a16="http://schemas.microsoft.com/office/drawing/2014/main" id="{7C5675D2-541E-4671-A787-7DAC67647B2F}"/>
              </a:ext>
            </a:extLst>
          </p:cNvPr>
          <p:cNvPicPr>
            <a:picLocks noChangeAspect="1"/>
          </p:cNvPicPr>
          <p:nvPr/>
        </p:nvPicPr>
        <p:blipFill rotWithShape="1">
          <a:blip r:embed="rId2">
            <a:extLst>
              <a:ext uri="{28A0092B-C50C-407E-A947-70E740481C1C}">
                <a14:useLocalDpi xmlns:a14="http://schemas.microsoft.com/office/drawing/2010/main" val="0"/>
              </a:ext>
            </a:extLst>
          </a:blip>
          <a:srcRect l="49971" t="19764" r="1230" b="-1448"/>
          <a:stretch/>
        </p:blipFill>
        <p:spPr>
          <a:xfrm>
            <a:off x="166537" y="1256763"/>
            <a:ext cx="5929463" cy="5582981"/>
          </a:xfrm>
          <a:prstGeom prst="rect">
            <a:avLst/>
          </a:prstGeom>
        </p:spPr>
      </p:pic>
      <p:pic>
        <p:nvPicPr>
          <p:cNvPr id="5" name="Picture 4">
            <a:extLst>
              <a:ext uri="{FF2B5EF4-FFF2-40B4-BE49-F238E27FC236}">
                <a16:creationId xmlns:a16="http://schemas.microsoft.com/office/drawing/2014/main" id="{A17AD6C2-CE7F-4A58-9E03-51E436D3E7D1}"/>
              </a:ext>
            </a:extLst>
          </p:cNvPr>
          <p:cNvPicPr>
            <a:picLocks noChangeAspect="1"/>
          </p:cNvPicPr>
          <p:nvPr/>
        </p:nvPicPr>
        <p:blipFill rotWithShape="1">
          <a:blip r:embed="rId3">
            <a:extLst>
              <a:ext uri="{28A0092B-C50C-407E-A947-70E740481C1C}">
                <a14:useLocalDpi xmlns:a14="http://schemas.microsoft.com/office/drawing/2010/main" val="0"/>
              </a:ext>
            </a:extLst>
          </a:blip>
          <a:srcRect l="49669" t="19476" r="1591"/>
          <a:stretch/>
        </p:blipFill>
        <p:spPr>
          <a:xfrm>
            <a:off x="6145212" y="1256763"/>
            <a:ext cx="5880251" cy="5464548"/>
          </a:xfrm>
          <a:prstGeom prst="rect">
            <a:avLst/>
          </a:prstGeom>
        </p:spPr>
      </p:pic>
      <p:sp>
        <p:nvSpPr>
          <p:cNvPr id="9" name="TextBox 8">
            <a:extLst>
              <a:ext uri="{FF2B5EF4-FFF2-40B4-BE49-F238E27FC236}">
                <a16:creationId xmlns:a16="http://schemas.microsoft.com/office/drawing/2014/main" id="{5A13475A-BB48-4A9E-A73E-02934DF332A3}"/>
              </a:ext>
            </a:extLst>
          </p:cNvPr>
          <p:cNvSpPr txBox="1"/>
          <p:nvPr/>
        </p:nvSpPr>
        <p:spPr>
          <a:xfrm>
            <a:off x="1913645" y="795098"/>
            <a:ext cx="2620649" cy="461665"/>
          </a:xfrm>
          <a:prstGeom prst="rect">
            <a:avLst/>
          </a:prstGeom>
          <a:noFill/>
        </p:spPr>
        <p:txBody>
          <a:bodyPr wrap="square" rtlCol="0">
            <a:spAutoFit/>
          </a:bodyPr>
          <a:lstStyle/>
          <a:p>
            <a:r>
              <a:rPr lang="en-IN" sz="2400" dirty="0"/>
              <a:t>User 1 (Laptop 1)</a:t>
            </a:r>
          </a:p>
        </p:txBody>
      </p:sp>
      <p:sp>
        <p:nvSpPr>
          <p:cNvPr id="10" name="TextBox 9">
            <a:extLst>
              <a:ext uri="{FF2B5EF4-FFF2-40B4-BE49-F238E27FC236}">
                <a16:creationId xmlns:a16="http://schemas.microsoft.com/office/drawing/2014/main" id="{04E7ACC5-AEC2-4746-8DA2-789E51E0C3E2}"/>
              </a:ext>
            </a:extLst>
          </p:cNvPr>
          <p:cNvSpPr txBox="1"/>
          <p:nvPr/>
        </p:nvSpPr>
        <p:spPr>
          <a:xfrm>
            <a:off x="7775012" y="793506"/>
            <a:ext cx="2620649" cy="461665"/>
          </a:xfrm>
          <a:prstGeom prst="rect">
            <a:avLst/>
          </a:prstGeom>
          <a:noFill/>
        </p:spPr>
        <p:txBody>
          <a:bodyPr wrap="square" rtlCol="0">
            <a:spAutoFit/>
          </a:bodyPr>
          <a:lstStyle/>
          <a:p>
            <a:r>
              <a:rPr lang="en-IN" sz="2400" dirty="0"/>
              <a:t>User 2 (Laptop 2)</a:t>
            </a:r>
          </a:p>
        </p:txBody>
      </p:sp>
    </p:spTree>
    <p:extLst>
      <p:ext uri="{BB962C8B-B14F-4D97-AF65-F5344CB8AC3E}">
        <p14:creationId xmlns:p14="http://schemas.microsoft.com/office/powerpoint/2010/main" val="28807132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9789C9-3770-44A0-8D71-7E4C4D7AB281}"/>
              </a:ext>
            </a:extLst>
          </p:cNvPr>
          <p:cNvSpPr>
            <a:spLocks noGrp="1"/>
          </p:cNvSpPr>
          <p:nvPr>
            <p:ph type="title"/>
          </p:nvPr>
        </p:nvSpPr>
        <p:spPr>
          <a:xfrm>
            <a:off x="0" y="18255"/>
            <a:ext cx="6787299" cy="919881"/>
          </a:xfrm>
        </p:spPr>
        <p:txBody>
          <a:bodyPr>
            <a:normAutofit/>
          </a:bodyPr>
          <a:lstStyle/>
          <a:p>
            <a:r>
              <a:rPr lang="en-IN" sz="4000" b="1" dirty="0"/>
              <a:t>Accessing Blockchain: viewUser()</a:t>
            </a:r>
          </a:p>
        </p:txBody>
      </p:sp>
      <p:pic>
        <p:nvPicPr>
          <p:cNvPr id="5" name="Picture 4">
            <a:extLst>
              <a:ext uri="{FF2B5EF4-FFF2-40B4-BE49-F238E27FC236}">
                <a16:creationId xmlns:a16="http://schemas.microsoft.com/office/drawing/2014/main" id="{58EEECA9-0E4E-4AC1-BA39-6C7385662061}"/>
              </a:ext>
            </a:extLst>
          </p:cNvPr>
          <p:cNvPicPr>
            <a:picLocks noChangeAspect="1"/>
          </p:cNvPicPr>
          <p:nvPr/>
        </p:nvPicPr>
        <p:blipFill rotWithShape="1">
          <a:blip r:embed="rId2">
            <a:extLst>
              <a:ext uri="{28A0092B-C50C-407E-A947-70E740481C1C}">
                <a14:useLocalDpi xmlns:a14="http://schemas.microsoft.com/office/drawing/2010/main" val="0"/>
              </a:ext>
            </a:extLst>
          </a:blip>
          <a:srcRect r="68608" b="48178"/>
          <a:stretch/>
        </p:blipFill>
        <p:spPr>
          <a:xfrm>
            <a:off x="659875" y="1389610"/>
            <a:ext cx="4939646" cy="4586815"/>
          </a:xfrm>
          <a:prstGeom prst="rect">
            <a:avLst/>
          </a:prstGeom>
        </p:spPr>
      </p:pic>
      <p:pic>
        <p:nvPicPr>
          <p:cNvPr id="7" name="Picture 6">
            <a:extLst>
              <a:ext uri="{FF2B5EF4-FFF2-40B4-BE49-F238E27FC236}">
                <a16:creationId xmlns:a16="http://schemas.microsoft.com/office/drawing/2014/main" id="{32CF8FCE-4B9F-4022-A05D-61204358D327}"/>
              </a:ext>
            </a:extLst>
          </p:cNvPr>
          <p:cNvPicPr>
            <a:picLocks noChangeAspect="1"/>
          </p:cNvPicPr>
          <p:nvPr/>
        </p:nvPicPr>
        <p:blipFill rotWithShape="1">
          <a:blip r:embed="rId3">
            <a:extLst>
              <a:ext uri="{28A0092B-C50C-407E-A947-70E740481C1C}">
                <a14:useLocalDpi xmlns:a14="http://schemas.microsoft.com/office/drawing/2010/main" val="0"/>
              </a:ext>
            </a:extLst>
          </a:blip>
          <a:srcRect r="68763" b="48316"/>
          <a:stretch/>
        </p:blipFill>
        <p:spPr>
          <a:xfrm>
            <a:off x="6429079" y="1389610"/>
            <a:ext cx="5024487" cy="4586815"/>
          </a:xfrm>
          <a:prstGeom prst="rect">
            <a:avLst/>
          </a:prstGeom>
        </p:spPr>
      </p:pic>
      <p:sp>
        <p:nvSpPr>
          <p:cNvPr id="10" name="TextBox 9">
            <a:extLst>
              <a:ext uri="{FF2B5EF4-FFF2-40B4-BE49-F238E27FC236}">
                <a16:creationId xmlns:a16="http://schemas.microsoft.com/office/drawing/2014/main" id="{653C13CD-DCDE-4F1A-A33C-0C8054BB8D0E}"/>
              </a:ext>
            </a:extLst>
          </p:cNvPr>
          <p:cNvSpPr txBox="1"/>
          <p:nvPr/>
        </p:nvSpPr>
        <p:spPr>
          <a:xfrm>
            <a:off x="1385740" y="6287678"/>
            <a:ext cx="8983745" cy="369332"/>
          </a:xfrm>
          <a:prstGeom prst="rect">
            <a:avLst/>
          </a:prstGeom>
          <a:noFill/>
        </p:spPr>
        <p:txBody>
          <a:bodyPr wrap="square" rtlCol="0">
            <a:spAutoFit/>
          </a:bodyPr>
          <a:lstStyle/>
          <a:p>
            <a:r>
              <a:rPr lang="en-IN" dirty="0"/>
              <a:t>On clicking “View All Messages”, all the messages (received and sent) for a user are displayed.</a:t>
            </a:r>
          </a:p>
        </p:txBody>
      </p:sp>
      <p:sp>
        <p:nvSpPr>
          <p:cNvPr id="11" name="TextBox 10">
            <a:extLst>
              <a:ext uri="{FF2B5EF4-FFF2-40B4-BE49-F238E27FC236}">
                <a16:creationId xmlns:a16="http://schemas.microsoft.com/office/drawing/2014/main" id="{15AB7BA8-4C8B-4EB8-A38F-6AD9A473B6B5}"/>
              </a:ext>
            </a:extLst>
          </p:cNvPr>
          <p:cNvSpPr txBox="1"/>
          <p:nvPr/>
        </p:nvSpPr>
        <p:spPr>
          <a:xfrm>
            <a:off x="2083327" y="938136"/>
            <a:ext cx="2620649" cy="461665"/>
          </a:xfrm>
          <a:prstGeom prst="rect">
            <a:avLst/>
          </a:prstGeom>
          <a:noFill/>
        </p:spPr>
        <p:txBody>
          <a:bodyPr wrap="square" rtlCol="0">
            <a:spAutoFit/>
          </a:bodyPr>
          <a:lstStyle/>
          <a:p>
            <a:r>
              <a:rPr lang="en-IN" sz="2400" dirty="0"/>
              <a:t>User 1 (Laptop 1)</a:t>
            </a:r>
          </a:p>
        </p:txBody>
      </p:sp>
      <p:sp>
        <p:nvSpPr>
          <p:cNvPr id="12" name="TextBox 11">
            <a:extLst>
              <a:ext uri="{FF2B5EF4-FFF2-40B4-BE49-F238E27FC236}">
                <a16:creationId xmlns:a16="http://schemas.microsoft.com/office/drawing/2014/main" id="{468E244C-4747-496A-AEC3-89F947945D22}"/>
              </a:ext>
            </a:extLst>
          </p:cNvPr>
          <p:cNvSpPr txBox="1"/>
          <p:nvPr/>
        </p:nvSpPr>
        <p:spPr>
          <a:xfrm>
            <a:off x="7876096" y="938136"/>
            <a:ext cx="2620649" cy="461665"/>
          </a:xfrm>
          <a:prstGeom prst="rect">
            <a:avLst/>
          </a:prstGeom>
          <a:noFill/>
        </p:spPr>
        <p:txBody>
          <a:bodyPr wrap="square" rtlCol="0">
            <a:spAutoFit/>
          </a:bodyPr>
          <a:lstStyle/>
          <a:p>
            <a:r>
              <a:rPr lang="en-IN" sz="2400" dirty="0"/>
              <a:t>User 2 (Laptop 2)</a:t>
            </a:r>
          </a:p>
        </p:txBody>
      </p:sp>
    </p:spTree>
    <p:extLst>
      <p:ext uri="{BB962C8B-B14F-4D97-AF65-F5344CB8AC3E}">
        <p14:creationId xmlns:p14="http://schemas.microsoft.com/office/powerpoint/2010/main" val="2137829922"/>
      </p:ext>
    </p:extLst>
  </p:cSld>
  <p:clrMapOvr>
    <a:masterClrMapping/>
  </p:clrMapOvr>
</p:sld>
</file>

<file path=ppt/theme/theme1.xml><?xml version="1.0" encoding="utf-8"?>
<a:theme xmlns:a="http://schemas.openxmlformats.org/drawingml/2006/main" name="Office Theme">
  <a:themeElements>
    <a:clrScheme name="Yellow">
      <a:dk1>
        <a:sysClr val="windowText" lastClr="000000"/>
      </a:dk1>
      <a:lt1>
        <a:sysClr val="window" lastClr="FFFFFF"/>
      </a:lt1>
      <a:dk2>
        <a:srgbClr val="39302A"/>
      </a:dk2>
      <a:lt2>
        <a:srgbClr val="E5DEDB"/>
      </a:lt2>
      <a:accent1>
        <a:srgbClr val="FFCA08"/>
      </a:accent1>
      <a:accent2>
        <a:srgbClr val="F8931D"/>
      </a:accent2>
      <a:accent3>
        <a:srgbClr val="CE8D3E"/>
      </a:accent3>
      <a:accent4>
        <a:srgbClr val="EC7016"/>
      </a:accent4>
      <a:accent5>
        <a:srgbClr val="E64823"/>
      </a:accent5>
      <a:accent6>
        <a:srgbClr val="9C6A6A"/>
      </a:accent6>
      <a:hlink>
        <a:srgbClr val="2998E3"/>
      </a:hlink>
      <a:folHlink>
        <a:srgbClr val="7F723D"/>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76</TotalTime>
  <Words>576</Words>
  <Application>Microsoft Office PowerPoint</Application>
  <PresentationFormat>Widescreen</PresentationFormat>
  <Paragraphs>43</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Times New Roman</vt:lpstr>
      <vt:lpstr>Office Theme</vt:lpstr>
      <vt:lpstr>Demo of The Chat App</vt:lpstr>
      <vt:lpstr>PowerPoint Presentation</vt:lpstr>
      <vt:lpstr>Note: Make Wi-Fi hotspot through one laptop, and connect the other to this Wi-Fi hotspot.</vt:lpstr>
      <vt:lpstr>Sending messages.</vt:lpstr>
      <vt:lpstr>Details:</vt:lpstr>
      <vt:lpstr>Details:</vt:lpstr>
      <vt:lpstr>Displaying blockchain.</vt:lpstr>
      <vt:lpstr>Displaying blockchain: Note that they share the same blockchain but independently.</vt:lpstr>
      <vt:lpstr>Accessing Blockchain: viewUser()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Demo of The Chat App</dc:title>
  <dc:creator>Saumya Shikhar Mishra</dc:creator>
  <cp:lastModifiedBy>Saumya Shikhar Mishra</cp:lastModifiedBy>
  <cp:revision>53</cp:revision>
  <dcterms:created xsi:type="dcterms:W3CDTF">2020-04-25T14:06:47Z</dcterms:created>
  <dcterms:modified xsi:type="dcterms:W3CDTF">2020-04-25T18:19:14Z</dcterms:modified>
</cp:coreProperties>
</file>

<file path=docProps/thumbnail.jpeg>
</file>